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2" d="100"/>
          <a:sy n="72" d="100"/>
        </p:scale>
        <p:origin x="-8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582F2-4986-DC47-B998-5849788246D7}" type="datetimeFigureOut">
              <a:rPr lang="en-US" smtClean="0"/>
              <a:t>12/09/2014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EF963E-1BC5-AF43-A412-C27E8FB997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1770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9F11E0E-585F-804C-A3FE-BE68A3CE7831}" type="slidenum">
              <a:rPr lang="en-US"/>
              <a:pPr/>
              <a:t>1</a:t>
            </a:fld>
            <a:endParaRPr lang="en-US"/>
          </a:p>
        </p:txBody>
      </p:sp>
      <p:sp>
        <p:nvSpPr>
          <p:cNvPr id="306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0617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F229E15-E80D-CA44-840E-BAA0CDCB6A69}" type="slidenum">
              <a:rPr lang="en-US"/>
              <a:pPr/>
              <a:t>2</a:t>
            </a:fld>
            <a:endParaRPr lang="en-US"/>
          </a:p>
        </p:txBody>
      </p:sp>
      <p:sp>
        <p:nvSpPr>
          <p:cNvPr id="307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0720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5288194-D5F4-F14D-9A1F-2AE165F915DA}" type="slidenum">
              <a:rPr lang="en-US"/>
              <a:pPr/>
              <a:t>3</a:t>
            </a:fld>
            <a:endParaRPr lang="en-US"/>
          </a:p>
        </p:txBody>
      </p:sp>
      <p:sp>
        <p:nvSpPr>
          <p:cNvPr id="308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0822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2F17029-D113-8940-BF03-6668EBF80EF7}" type="slidenum">
              <a:rPr lang="en-US"/>
              <a:pPr/>
              <a:t>4</a:t>
            </a:fld>
            <a:endParaRPr lang="en-US"/>
          </a:p>
        </p:txBody>
      </p:sp>
      <p:sp>
        <p:nvSpPr>
          <p:cNvPr id="309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0925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1E672-FD89-7644-9321-D00AA496A9B2}" type="datetimeFigureOut">
              <a:rPr lang="en-US" smtClean="0"/>
              <a:t>12/09/2014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97026-CF2D-CA43-86FF-4223B4AD9B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0046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1E672-FD89-7644-9321-D00AA496A9B2}" type="datetimeFigureOut">
              <a:rPr lang="en-US" smtClean="0"/>
              <a:t>12/09/2014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97026-CF2D-CA43-86FF-4223B4AD9B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5640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1E672-FD89-7644-9321-D00AA496A9B2}" type="datetimeFigureOut">
              <a:rPr lang="en-US" smtClean="0"/>
              <a:t>12/09/2014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97026-CF2D-CA43-86FF-4223B4AD9B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86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1E672-FD89-7644-9321-D00AA496A9B2}" type="datetimeFigureOut">
              <a:rPr lang="en-US" smtClean="0"/>
              <a:t>12/09/2014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97026-CF2D-CA43-86FF-4223B4AD9B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4689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1E672-FD89-7644-9321-D00AA496A9B2}" type="datetimeFigureOut">
              <a:rPr lang="en-US" smtClean="0"/>
              <a:t>12/09/2014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97026-CF2D-CA43-86FF-4223B4AD9B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3689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1E672-FD89-7644-9321-D00AA496A9B2}" type="datetimeFigureOut">
              <a:rPr lang="en-US" smtClean="0"/>
              <a:t>12/09/2014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97026-CF2D-CA43-86FF-4223B4AD9B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879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1E672-FD89-7644-9321-D00AA496A9B2}" type="datetimeFigureOut">
              <a:rPr lang="en-US" smtClean="0"/>
              <a:t>12/09/2014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97026-CF2D-CA43-86FF-4223B4AD9B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2362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1E672-FD89-7644-9321-D00AA496A9B2}" type="datetimeFigureOut">
              <a:rPr lang="en-US" smtClean="0"/>
              <a:t>12/09/2014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97026-CF2D-CA43-86FF-4223B4AD9B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3547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1E672-FD89-7644-9321-D00AA496A9B2}" type="datetimeFigureOut">
              <a:rPr lang="en-US" smtClean="0"/>
              <a:t>12/09/2014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97026-CF2D-CA43-86FF-4223B4AD9B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3843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1E672-FD89-7644-9321-D00AA496A9B2}" type="datetimeFigureOut">
              <a:rPr lang="en-US" smtClean="0"/>
              <a:t>12/09/2014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97026-CF2D-CA43-86FF-4223B4AD9B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09575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1E672-FD89-7644-9321-D00AA496A9B2}" type="datetimeFigureOut">
              <a:rPr lang="en-US" smtClean="0"/>
              <a:t>12/09/2014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97026-CF2D-CA43-86FF-4223B4AD9B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930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21E672-FD89-7644-9321-D00AA496A9B2}" type="datetimeFigureOut">
              <a:rPr lang="en-US" smtClean="0"/>
              <a:t>12/09/2014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E97026-CF2D-CA43-86FF-4223B4AD9B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1883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8.jpeg"/><Relationship Id="rId6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6" Type="http://schemas.openxmlformats.org/officeDocument/2006/relationships/image" Target="../media/image13.png"/><Relationship Id="rId7" Type="http://schemas.openxmlformats.org/officeDocument/2006/relationships/image" Target="../media/image1.png"/><Relationship Id="rId8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6" Type="http://schemas.openxmlformats.org/officeDocument/2006/relationships/image" Target="../media/image16.png"/><Relationship Id="rId7" Type="http://schemas.openxmlformats.org/officeDocument/2006/relationships/image" Target="../media/image17.png"/><Relationship Id="rId8" Type="http://schemas.openxmlformats.org/officeDocument/2006/relationships/image" Target="../media/image18.png"/><Relationship Id="rId9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3" name="Rectangle 1"/>
          <p:cNvSpPr>
            <a:spLocks noGrp="1" noChangeArrowheads="1"/>
          </p:cNvSpPr>
          <p:nvPr>
            <p:ph type="title"/>
          </p:nvPr>
        </p:nvSpPr>
        <p:spPr>
          <a:xfrm>
            <a:off x="-8929" y="-17860"/>
            <a:ext cx="9188648" cy="812602"/>
          </a:xfrm>
          <a:ln/>
        </p:spPr>
        <p:txBody>
          <a:bodyPr anchor="b"/>
          <a:lstStyle/>
          <a:p>
            <a:pPr>
              <a:tabLst>
                <a:tab pos="669703" algn="l"/>
              </a:tabLst>
            </a:pPr>
            <a:r>
              <a:rPr lang="en-US"/>
              <a:t>Enzyme Cofactors</a:t>
            </a:r>
          </a:p>
        </p:txBody>
      </p:sp>
      <p:sp>
        <p:nvSpPr>
          <p:cNvPr id="1361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28625" y="1169789"/>
            <a:ext cx="3937992" cy="5331024"/>
          </a:xfrm>
          <a:ln/>
        </p:spPr>
        <p:txBody>
          <a:bodyPr>
            <a:normAutofit fontScale="62500" lnSpcReduction="20000"/>
          </a:bodyPr>
          <a:lstStyle/>
          <a:p>
            <a:pPr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1045853" algn="l"/>
                <a:tab pos="1045853" algn="l"/>
                <a:tab pos="721047" algn="l"/>
                <a:tab pos="1045853" algn="l"/>
                <a:tab pos="1045853" algn="l"/>
              </a:tabLst>
            </a:pPr>
            <a:r>
              <a:rPr lang="en-US" dirty="0"/>
              <a:t>Some enzymes require </a:t>
            </a:r>
            <a:r>
              <a:rPr lang="en-US" b="1" dirty="0">
                <a:solidFill>
                  <a:srgbClr val="2D00FA"/>
                </a:solidFill>
              </a:rPr>
              <a:t>cofactors</a:t>
            </a:r>
            <a:r>
              <a:rPr lang="en-US" dirty="0"/>
              <a:t> to be active. </a:t>
            </a:r>
          </a:p>
          <a:p>
            <a:pPr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1045853" algn="l"/>
                <a:tab pos="1045853" algn="l"/>
                <a:tab pos="721047" algn="l"/>
                <a:tab pos="1045853" algn="l"/>
                <a:tab pos="1045853" algn="l"/>
              </a:tabLst>
            </a:pPr>
            <a:r>
              <a:rPr lang="en-US" dirty="0"/>
              <a:t>Cofactors are a </a:t>
            </a:r>
            <a:r>
              <a:rPr lang="en-US" b="1" dirty="0" err="1">
                <a:solidFill>
                  <a:srgbClr val="2D00FA"/>
                </a:solidFill>
              </a:rPr>
              <a:t>nonprotein</a:t>
            </a:r>
            <a:r>
              <a:rPr lang="en-US" dirty="0"/>
              <a:t> component of an enzyme.</a:t>
            </a:r>
            <a:br>
              <a:rPr lang="en-US" dirty="0"/>
            </a:br>
            <a:r>
              <a:rPr lang="en-US" dirty="0"/>
              <a:t>Cofactors can be:</a:t>
            </a:r>
            <a:endParaRPr lang="en-US" sz="1700" dirty="0"/>
          </a:p>
          <a:p>
            <a:pPr lvl="1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721047" algn="l"/>
                <a:tab pos="721047" algn="l"/>
                <a:tab pos="1045853" algn="l"/>
                <a:tab pos="1045853" algn="l"/>
                <a:tab pos="721047" algn="l"/>
                <a:tab pos="1045853" algn="l"/>
                <a:tab pos="1045853" algn="l"/>
              </a:tabLst>
            </a:pPr>
            <a:r>
              <a:rPr lang="en-US" sz="2900" b="1" dirty="0">
                <a:solidFill>
                  <a:srgbClr val="2D00FA"/>
                </a:solidFill>
              </a:rPr>
              <a:t>organic molecules</a:t>
            </a:r>
            <a:r>
              <a:rPr lang="en-US" sz="2900" dirty="0"/>
              <a:t> (coenzymes).</a:t>
            </a:r>
          </a:p>
          <a:p>
            <a:pPr lvl="1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721047" algn="l"/>
                <a:tab pos="721047" algn="l"/>
                <a:tab pos="1045853" algn="l"/>
                <a:tab pos="1045853" algn="l"/>
                <a:tab pos="721047" algn="l"/>
                <a:tab pos="1045853" algn="l"/>
                <a:tab pos="1045853" algn="l"/>
              </a:tabLst>
            </a:pPr>
            <a:r>
              <a:rPr lang="en-US" sz="2900" b="1" dirty="0">
                <a:solidFill>
                  <a:srgbClr val="2D00FA"/>
                </a:solidFill>
              </a:rPr>
              <a:t>inorganic ions</a:t>
            </a:r>
            <a:r>
              <a:rPr lang="en-US" sz="2900" dirty="0"/>
              <a:t> (e.g. Ca</a:t>
            </a:r>
            <a:r>
              <a:rPr lang="en-US" sz="2900" baseline="32000" dirty="0"/>
              <a:t>2+</a:t>
            </a:r>
            <a:r>
              <a:rPr lang="en-US" sz="2900" dirty="0"/>
              <a:t>, Zn</a:t>
            </a:r>
            <a:r>
              <a:rPr lang="en-US" sz="2900" baseline="32000" dirty="0"/>
              <a:t>2+</a:t>
            </a:r>
            <a:r>
              <a:rPr lang="en-US" sz="2900" dirty="0"/>
              <a:t>).</a:t>
            </a:r>
          </a:p>
          <a:p>
            <a:pPr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1045853" algn="l"/>
                <a:tab pos="1045853" algn="l"/>
                <a:tab pos="721047" algn="l"/>
                <a:tab pos="1045853" algn="l"/>
                <a:tab pos="1045853" algn="l"/>
              </a:tabLst>
            </a:pPr>
            <a:r>
              <a:rPr lang="en-US" dirty="0"/>
              <a:t>Cofactors may be:</a:t>
            </a:r>
            <a:endParaRPr lang="en-US" sz="1700" dirty="0"/>
          </a:p>
          <a:p>
            <a:pPr lvl="1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721047" algn="l"/>
                <a:tab pos="721047" algn="l"/>
                <a:tab pos="1045853" algn="l"/>
                <a:tab pos="1045853" algn="l"/>
                <a:tab pos="721047" algn="l"/>
                <a:tab pos="1045853" algn="l"/>
                <a:tab pos="1045853" algn="l"/>
              </a:tabLst>
            </a:pPr>
            <a:r>
              <a:rPr lang="en-US" sz="2600" b="1" dirty="0">
                <a:solidFill>
                  <a:srgbClr val="2D00FA"/>
                </a:solidFill>
              </a:rPr>
              <a:t>Permanently attached</a:t>
            </a:r>
            <a:r>
              <a:rPr lang="en-US" sz="2600" dirty="0"/>
              <a:t>, in which case they are called </a:t>
            </a:r>
            <a:r>
              <a:rPr lang="en-US" sz="2600" b="1" dirty="0">
                <a:solidFill>
                  <a:srgbClr val="2D00FA"/>
                </a:solidFill>
              </a:rPr>
              <a:t>prosthetic</a:t>
            </a:r>
            <a:r>
              <a:rPr lang="en-US" sz="2600" dirty="0"/>
              <a:t> groups.</a:t>
            </a:r>
          </a:p>
          <a:p>
            <a:pPr lvl="1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721047" algn="l"/>
                <a:tab pos="721047" algn="l"/>
                <a:tab pos="1045853" algn="l"/>
                <a:tab pos="1045853" algn="l"/>
                <a:tab pos="721047" algn="l"/>
                <a:tab pos="1045853" algn="l"/>
                <a:tab pos="1045853" algn="l"/>
              </a:tabLst>
            </a:pPr>
            <a:r>
              <a:rPr lang="en-US" sz="2600" b="1" dirty="0">
                <a:solidFill>
                  <a:srgbClr val="2D00FA"/>
                </a:solidFill>
              </a:rPr>
              <a:t>Temporarily attached</a:t>
            </a:r>
            <a:r>
              <a:rPr lang="en-US" sz="2600" dirty="0"/>
              <a:t> </a:t>
            </a:r>
            <a:r>
              <a:rPr lang="en-US" sz="2600" b="1" dirty="0">
                <a:solidFill>
                  <a:srgbClr val="2D00FA"/>
                </a:solidFill>
              </a:rPr>
              <a:t>coenzymes</a:t>
            </a:r>
            <a:r>
              <a:rPr lang="en-US" sz="2600" dirty="0"/>
              <a:t>, which detach after a reaction, and may participate with another enzyme in other reactions.</a:t>
            </a:r>
          </a:p>
        </p:txBody>
      </p:sp>
      <p:grpSp>
        <p:nvGrpSpPr>
          <p:cNvPr id="136195" name="Group 3"/>
          <p:cNvGrpSpPr>
            <a:grpSpLocks/>
          </p:cNvGrpSpPr>
          <p:nvPr/>
        </p:nvGrpSpPr>
        <p:grpSpPr bwMode="auto">
          <a:xfrm>
            <a:off x="4714875" y="875109"/>
            <a:ext cx="3857625" cy="1653109"/>
            <a:chOff x="0" y="0"/>
            <a:chExt cx="3456" cy="1481"/>
          </a:xfrm>
        </p:grpSpPr>
        <p:pic>
          <p:nvPicPr>
            <p:cNvPr id="136196" name="Picture 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76"/>
              <a:ext cx="1360" cy="11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136197" name="Rectangle 5"/>
            <p:cNvSpPr>
              <a:spLocks/>
            </p:cNvSpPr>
            <p:nvPr/>
          </p:nvSpPr>
          <p:spPr bwMode="auto">
            <a:xfrm>
              <a:off x="1632" y="296"/>
              <a:ext cx="1824" cy="3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2D00FA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Enzyme</a:t>
              </a:r>
              <a:r>
                <a:rPr lang="en-US" sz="1400">
                  <a:solidFill>
                    <a:srgbClr val="2D00FA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 </a:t>
              </a:r>
              <a:r>
                <a:rPr lang="en-US" sz="1400" b="1">
                  <a:solidFill>
                    <a:srgbClr val="2D00FA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is</a:t>
              </a:r>
              <a:r>
                <a:rPr lang="en-US" sz="1400">
                  <a:solidFill>
                    <a:srgbClr val="2D00FA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 </a:t>
              </a:r>
              <a:r>
                <a:rPr lang="en-US" sz="1400" b="1">
                  <a:solidFill>
                    <a:srgbClr val="2D00FA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protein only</a:t>
              </a:r>
            </a:p>
            <a:p>
              <a:pPr marL="80364">
                <a:tabLst>
                  <a:tab pos="366104" algn="l"/>
                </a:tabLst>
              </a:pPr>
              <a:r>
                <a:rPr lang="en-US" sz="1400">
                  <a:solidFill>
                    <a:srgbClr val="2D00FA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Example: lysozyme</a:t>
              </a:r>
            </a:p>
          </p:txBody>
        </p:sp>
        <p:sp>
          <p:nvSpPr>
            <p:cNvPr id="136198" name="Rectangle 6"/>
            <p:cNvSpPr>
              <a:spLocks/>
            </p:cNvSpPr>
            <p:nvPr/>
          </p:nvSpPr>
          <p:spPr bwMode="auto">
            <a:xfrm>
              <a:off x="272" y="976"/>
              <a:ext cx="768" cy="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500" b="1">
                  <a:solidFill>
                    <a:srgbClr val="FFFFFF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Enzyme</a:t>
              </a:r>
            </a:p>
          </p:txBody>
        </p:sp>
        <p:sp>
          <p:nvSpPr>
            <p:cNvPr id="136199" name="Rectangle 7"/>
            <p:cNvSpPr>
              <a:spLocks/>
            </p:cNvSpPr>
            <p:nvPr/>
          </p:nvSpPr>
          <p:spPr bwMode="auto">
            <a:xfrm>
              <a:off x="280" y="0"/>
              <a:ext cx="488" cy="3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 algn="ctr">
                <a:lnSpc>
                  <a:spcPct val="83000"/>
                </a:lnSpc>
                <a:tabLst>
                  <a:tab pos="366104" algn="l"/>
                </a:tabLst>
              </a:pPr>
              <a:r>
                <a:rPr lang="en-US" sz="13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Active site</a:t>
              </a:r>
            </a:p>
          </p:txBody>
        </p:sp>
        <p:sp>
          <p:nvSpPr>
            <p:cNvPr id="136200" name="Line 8"/>
            <p:cNvSpPr>
              <a:spLocks noChangeShapeType="1"/>
            </p:cNvSpPr>
            <p:nvPr/>
          </p:nvSpPr>
          <p:spPr bwMode="auto">
            <a:xfrm rot="10800000">
              <a:off x="608" y="304"/>
              <a:ext cx="224" cy="376"/>
            </a:xfrm>
            <a:prstGeom prst="line">
              <a:avLst/>
            </a:prstGeom>
            <a:noFill/>
            <a:ln w="25400">
              <a:solidFill>
                <a:srgbClr val="FF0017"/>
              </a:solidFill>
              <a:round/>
              <a:headEnd type="stealth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36201" name="Group 9"/>
          <p:cNvGrpSpPr>
            <a:grpSpLocks/>
          </p:cNvGrpSpPr>
          <p:nvPr/>
        </p:nvGrpSpPr>
        <p:grpSpPr bwMode="auto">
          <a:xfrm>
            <a:off x="4482703" y="4777383"/>
            <a:ext cx="4286250" cy="1816076"/>
            <a:chOff x="0" y="0"/>
            <a:chExt cx="3840" cy="1627"/>
          </a:xfrm>
        </p:grpSpPr>
        <p:pic>
          <p:nvPicPr>
            <p:cNvPr id="136202" name="Picture 10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20"/>
              <a:ext cx="1312" cy="11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  <p:pic>
          <p:nvPicPr>
            <p:cNvPr id="136203" name="Picture 11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4" y="224"/>
              <a:ext cx="904" cy="13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136204" name="Rectangle 12"/>
            <p:cNvSpPr>
              <a:spLocks/>
            </p:cNvSpPr>
            <p:nvPr/>
          </p:nvSpPr>
          <p:spPr bwMode="auto">
            <a:xfrm>
              <a:off x="1840" y="544"/>
              <a:ext cx="2000" cy="5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2D00FA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Enzyme</a:t>
              </a:r>
              <a:r>
                <a:rPr lang="en-US" sz="1400">
                  <a:solidFill>
                    <a:srgbClr val="2D00FA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 + </a:t>
              </a:r>
              <a:r>
                <a:rPr lang="en-US" sz="1400" b="1">
                  <a:solidFill>
                    <a:srgbClr val="2D00FA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coenzyme</a:t>
              </a:r>
              <a:r>
                <a:rPr lang="en-US" sz="1400">
                  <a:solidFill>
                    <a:srgbClr val="2D00FA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 Example:</a:t>
              </a:r>
            </a:p>
            <a:p>
              <a:pPr marL="80364">
                <a:tabLst>
                  <a:tab pos="366104" algn="l"/>
                </a:tabLst>
              </a:pPr>
              <a:r>
                <a:rPr lang="en-US" sz="1400">
                  <a:solidFill>
                    <a:srgbClr val="2D00FA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dehydrogenases + NAD</a:t>
              </a:r>
            </a:p>
          </p:txBody>
        </p:sp>
        <p:sp>
          <p:nvSpPr>
            <p:cNvPr id="136205" name="Rectangle 13"/>
            <p:cNvSpPr>
              <a:spLocks/>
            </p:cNvSpPr>
            <p:nvPr/>
          </p:nvSpPr>
          <p:spPr bwMode="auto">
            <a:xfrm>
              <a:off x="872" y="720"/>
              <a:ext cx="808" cy="1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300" b="1">
                  <a:solidFill>
                    <a:srgbClr val="FFFFFF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Coenzyme</a:t>
              </a:r>
            </a:p>
          </p:txBody>
        </p:sp>
        <p:sp>
          <p:nvSpPr>
            <p:cNvPr id="136206" name="Rectangle 14"/>
            <p:cNvSpPr>
              <a:spLocks/>
            </p:cNvSpPr>
            <p:nvPr/>
          </p:nvSpPr>
          <p:spPr bwMode="auto">
            <a:xfrm>
              <a:off x="272" y="1264"/>
              <a:ext cx="704" cy="1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FFFFFF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Enzyme</a:t>
              </a:r>
            </a:p>
          </p:txBody>
        </p:sp>
        <p:sp>
          <p:nvSpPr>
            <p:cNvPr id="136207" name="Rectangle 15"/>
            <p:cNvSpPr>
              <a:spLocks/>
            </p:cNvSpPr>
            <p:nvPr/>
          </p:nvSpPr>
          <p:spPr bwMode="auto">
            <a:xfrm>
              <a:off x="376" y="0"/>
              <a:ext cx="488" cy="3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 algn="ctr">
                <a:lnSpc>
                  <a:spcPct val="83000"/>
                </a:lnSpc>
                <a:tabLst>
                  <a:tab pos="366104" algn="l"/>
                </a:tabLst>
              </a:pPr>
              <a:r>
                <a:rPr lang="en-US" sz="13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Active site</a:t>
              </a:r>
            </a:p>
          </p:txBody>
        </p:sp>
        <p:sp>
          <p:nvSpPr>
            <p:cNvPr id="136208" name="Line 16"/>
            <p:cNvSpPr>
              <a:spLocks noChangeShapeType="1"/>
            </p:cNvSpPr>
            <p:nvPr/>
          </p:nvSpPr>
          <p:spPr bwMode="auto">
            <a:xfrm rot="10800000">
              <a:off x="672" y="336"/>
              <a:ext cx="104" cy="368"/>
            </a:xfrm>
            <a:prstGeom prst="line">
              <a:avLst/>
            </a:prstGeom>
            <a:noFill/>
            <a:ln w="25400">
              <a:solidFill>
                <a:srgbClr val="FF0017"/>
              </a:solidFill>
              <a:round/>
              <a:headEnd type="stealth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36209" name="Group 17"/>
          <p:cNvGrpSpPr>
            <a:grpSpLocks/>
          </p:cNvGrpSpPr>
          <p:nvPr/>
        </p:nvGrpSpPr>
        <p:grpSpPr bwMode="auto">
          <a:xfrm>
            <a:off x="4589859" y="2750344"/>
            <a:ext cx="4366617" cy="1732359"/>
            <a:chOff x="0" y="0"/>
            <a:chExt cx="3912" cy="1552"/>
          </a:xfrm>
        </p:grpSpPr>
        <p:pic>
          <p:nvPicPr>
            <p:cNvPr id="136210" name="Picture 18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96"/>
              <a:ext cx="1320" cy="10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  <p:pic>
          <p:nvPicPr>
            <p:cNvPr id="136211" name="Picture 19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4" y="400"/>
              <a:ext cx="560" cy="9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136212" name="Rectangle 20"/>
            <p:cNvSpPr>
              <a:spLocks/>
            </p:cNvSpPr>
            <p:nvPr/>
          </p:nvSpPr>
          <p:spPr bwMode="auto">
            <a:xfrm>
              <a:off x="1744" y="792"/>
              <a:ext cx="2168" cy="5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2D00FA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Enzyme</a:t>
              </a:r>
              <a:r>
                <a:rPr lang="en-US" sz="1400">
                  <a:solidFill>
                    <a:srgbClr val="2D00FA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 + </a:t>
              </a:r>
              <a:r>
                <a:rPr lang="en-US" sz="1400" b="1">
                  <a:solidFill>
                    <a:srgbClr val="2D00FA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prosthetic</a:t>
              </a:r>
              <a:r>
                <a:rPr lang="en-US" sz="1400">
                  <a:solidFill>
                    <a:srgbClr val="2D00FA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 </a:t>
              </a:r>
              <a:r>
                <a:rPr lang="en-US" sz="1400" b="1">
                  <a:solidFill>
                    <a:srgbClr val="2D00FA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group</a:t>
              </a:r>
              <a:endParaRPr lang="en-US" sz="1400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endParaRPr>
            </a:p>
            <a:p>
              <a:pPr marL="80364">
                <a:tabLst>
                  <a:tab pos="366104" algn="l"/>
                </a:tabLst>
              </a:pPr>
              <a:r>
                <a:rPr lang="en-US" sz="1400">
                  <a:solidFill>
                    <a:srgbClr val="2D00FA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Example:</a:t>
              </a:r>
            </a:p>
            <a:p>
              <a:pPr marL="80364">
                <a:tabLst>
                  <a:tab pos="366104" algn="l"/>
                </a:tabLst>
              </a:pPr>
              <a:r>
                <a:rPr lang="en-US" sz="1400">
                  <a:solidFill>
                    <a:srgbClr val="2D00FA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flavoprotein + FAD</a:t>
              </a:r>
            </a:p>
          </p:txBody>
        </p:sp>
        <p:sp>
          <p:nvSpPr>
            <p:cNvPr id="136213" name="Rectangle 21"/>
            <p:cNvSpPr>
              <a:spLocks/>
            </p:cNvSpPr>
            <p:nvPr/>
          </p:nvSpPr>
          <p:spPr bwMode="auto">
            <a:xfrm>
              <a:off x="384" y="0"/>
              <a:ext cx="488" cy="3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 algn="ctr">
                <a:lnSpc>
                  <a:spcPct val="83000"/>
                </a:lnSpc>
                <a:tabLst>
                  <a:tab pos="366104" algn="l"/>
                </a:tabLst>
              </a:pPr>
              <a:r>
                <a:rPr lang="en-US" sz="13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Active site</a:t>
              </a:r>
            </a:p>
          </p:txBody>
        </p:sp>
        <p:sp>
          <p:nvSpPr>
            <p:cNvPr id="136214" name="Rectangle 22"/>
            <p:cNvSpPr>
              <a:spLocks/>
            </p:cNvSpPr>
            <p:nvPr/>
          </p:nvSpPr>
          <p:spPr bwMode="auto">
            <a:xfrm>
              <a:off x="1520" y="96"/>
              <a:ext cx="728" cy="3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 algn="ctr">
                <a:lnSpc>
                  <a:spcPct val="83000"/>
                </a:lnSpc>
                <a:tabLst>
                  <a:tab pos="366104" algn="l"/>
                </a:tabLst>
              </a:pPr>
              <a:r>
                <a:rPr lang="en-US" sz="13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Prosthetic group</a:t>
              </a:r>
            </a:p>
          </p:txBody>
        </p:sp>
        <p:sp>
          <p:nvSpPr>
            <p:cNvPr id="136215" name="Line 23"/>
            <p:cNvSpPr>
              <a:spLocks noChangeShapeType="1"/>
            </p:cNvSpPr>
            <p:nvPr/>
          </p:nvSpPr>
          <p:spPr bwMode="auto">
            <a:xfrm rot="10800000">
              <a:off x="784" y="328"/>
              <a:ext cx="224" cy="376"/>
            </a:xfrm>
            <a:prstGeom prst="line">
              <a:avLst/>
            </a:prstGeom>
            <a:noFill/>
            <a:ln w="25400">
              <a:solidFill>
                <a:srgbClr val="FF0017"/>
              </a:solidFill>
              <a:round/>
              <a:headEnd type="stealth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6216" name="Line 24"/>
            <p:cNvSpPr>
              <a:spLocks noChangeShapeType="1"/>
            </p:cNvSpPr>
            <p:nvPr/>
          </p:nvSpPr>
          <p:spPr bwMode="auto">
            <a:xfrm rot="10800000" flipH="1">
              <a:off x="1430" y="320"/>
              <a:ext cx="194" cy="268"/>
            </a:xfrm>
            <a:prstGeom prst="line">
              <a:avLst/>
            </a:prstGeom>
            <a:noFill/>
            <a:ln w="25400">
              <a:solidFill>
                <a:srgbClr val="FF0017"/>
              </a:solidFill>
              <a:round/>
              <a:headEnd type="oval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6217" name="Rectangle 25"/>
            <p:cNvSpPr>
              <a:spLocks/>
            </p:cNvSpPr>
            <p:nvPr/>
          </p:nvSpPr>
          <p:spPr bwMode="auto">
            <a:xfrm>
              <a:off x="248" y="920"/>
              <a:ext cx="768" cy="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500" b="1">
                  <a:solidFill>
                    <a:srgbClr val="FFFFFF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Enzyme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86761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6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6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6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6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61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61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61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6194" grpId="0" build="p" bldLvl="5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7" name="Rectangle 1"/>
          <p:cNvSpPr>
            <a:spLocks noGrp="1" noChangeArrowheads="1"/>
          </p:cNvSpPr>
          <p:nvPr>
            <p:ph type="title"/>
          </p:nvPr>
        </p:nvSpPr>
        <p:spPr>
          <a:xfrm>
            <a:off x="-26789" y="8930"/>
            <a:ext cx="9188648" cy="830461"/>
          </a:xfrm>
          <a:ln/>
        </p:spPr>
        <p:txBody>
          <a:bodyPr anchor="b"/>
          <a:lstStyle/>
          <a:p>
            <a:pPr>
              <a:tabLst>
                <a:tab pos="669703" algn="l"/>
              </a:tabLst>
            </a:pPr>
            <a:r>
              <a:rPr lang="en-US"/>
              <a:t>Enzyme Inhibitors</a:t>
            </a:r>
          </a:p>
        </p:txBody>
      </p:sp>
      <p:sp>
        <p:nvSpPr>
          <p:cNvPr id="1372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00063" y="839391"/>
            <a:ext cx="4080867" cy="5791796"/>
          </a:xfrm>
          <a:ln/>
        </p:spPr>
        <p:txBody>
          <a:bodyPr>
            <a:normAutofit/>
          </a:bodyPr>
          <a:lstStyle/>
          <a:p>
            <a:pPr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1045853" algn="l"/>
                <a:tab pos="1045853" algn="l"/>
                <a:tab pos="721047" algn="l"/>
              </a:tabLst>
            </a:pPr>
            <a:r>
              <a:rPr lang="en-US" sz="1900" dirty="0"/>
              <a:t>Enzymes can be deactivated by </a:t>
            </a:r>
            <a:br>
              <a:rPr lang="en-US" sz="1900" dirty="0"/>
            </a:br>
            <a:r>
              <a:rPr lang="en-US" sz="1900" b="1" dirty="0">
                <a:solidFill>
                  <a:srgbClr val="2D00FA"/>
                </a:solidFill>
              </a:rPr>
              <a:t>enzyme inhibitors</a:t>
            </a:r>
            <a:r>
              <a:rPr lang="en-US" sz="1900" dirty="0"/>
              <a:t>. </a:t>
            </a:r>
          </a:p>
          <a:p>
            <a:pPr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1045853" algn="l"/>
                <a:tab pos="1045853" algn="l"/>
                <a:tab pos="721047" algn="l"/>
              </a:tabLst>
            </a:pPr>
            <a:r>
              <a:rPr lang="en-US" sz="1900" dirty="0"/>
              <a:t>There are two types of enzyme inhibitors</a:t>
            </a:r>
            <a:r>
              <a:rPr lang="en-US" dirty="0"/>
              <a:t>:</a:t>
            </a:r>
          </a:p>
          <a:p>
            <a:pPr marL="703188" lvl="1" indent="-310296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721047" algn="l"/>
                <a:tab pos="721047" algn="l"/>
                <a:tab pos="1045853" algn="l"/>
                <a:tab pos="1045853" algn="l"/>
                <a:tab pos="721047" algn="l"/>
              </a:tabLst>
            </a:pPr>
            <a:r>
              <a:rPr lang="en-US" sz="1900" b="1" dirty="0">
                <a:solidFill>
                  <a:srgbClr val="2D00FA"/>
                </a:solidFill>
              </a:rPr>
              <a:t>Reversible inhibitors</a:t>
            </a:r>
            <a:r>
              <a:rPr lang="en-US" sz="1900" dirty="0"/>
              <a:t> are used to control enzyme activity. There is often an interaction between the substrate or end product and the enzymes controlling the reaction.</a:t>
            </a:r>
            <a:endParaRPr lang="en-US" sz="1900" b="1" dirty="0">
              <a:solidFill>
                <a:srgbClr val="2D00FA"/>
              </a:solidFill>
              <a:ea typeface="ヒラギノ角ゴ Pro W6" charset="0"/>
              <a:cs typeface="ヒラギノ角ゴ Pro W6" charset="0"/>
            </a:endParaRPr>
          </a:p>
          <a:p>
            <a:pPr marL="703188" lvl="1" indent="-310296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721047" algn="l"/>
                <a:tab pos="721047" algn="l"/>
                <a:tab pos="1045853" algn="l"/>
                <a:tab pos="1045853" algn="l"/>
                <a:tab pos="721047" algn="l"/>
              </a:tabLst>
            </a:pPr>
            <a:r>
              <a:rPr lang="en-US" sz="1900" b="1" dirty="0">
                <a:solidFill>
                  <a:srgbClr val="2D00FA"/>
                </a:solidFill>
              </a:rPr>
              <a:t>Irreversible inhibitors </a:t>
            </a:r>
            <a:r>
              <a:rPr lang="en-US" sz="1900" dirty="0"/>
              <a:t>bind tightly and permanently to the enzymes destroying their catalytic activity. Irreversible inhibitors usually covalently modify an enzyme.</a:t>
            </a:r>
          </a:p>
          <a:p>
            <a:pPr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1045853" algn="l"/>
                <a:tab pos="1045853" algn="l"/>
                <a:tab pos="721047" algn="l"/>
              </a:tabLst>
            </a:pPr>
            <a:r>
              <a:rPr lang="en-US" sz="1900" dirty="0"/>
              <a:t>Many drug molecules are enzyme inhibitors</a:t>
            </a:r>
            <a:r>
              <a:rPr lang="en-US" dirty="0"/>
              <a:t>.</a:t>
            </a:r>
          </a:p>
        </p:txBody>
      </p:sp>
      <p:grpSp>
        <p:nvGrpSpPr>
          <p:cNvPr id="137219" name="Group 3"/>
          <p:cNvGrpSpPr>
            <a:grpSpLocks/>
          </p:cNvGrpSpPr>
          <p:nvPr/>
        </p:nvGrpSpPr>
        <p:grpSpPr bwMode="auto">
          <a:xfrm>
            <a:off x="4920258" y="1276945"/>
            <a:ext cx="2607469" cy="2339578"/>
            <a:chOff x="0" y="0"/>
            <a:chExt cx="2336" cy="2096"/>
          </a:xfrm>
        </p:grpSpPr>
        <p:pic>
          <p:nvPicPr>
            <p:cNvPr id="137220" name="Picture 4"/>
            <p:cNvPicPr>
              <a:picLocks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" y="0"/>
              <a:ext cx="2302" cy="20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137221" name="Rectangle 5"/>
            <p:cNvSpPr>
              <a:spLocks/>
            </p:cNvSpPr>
            <p:nvPr/>
          </p:nvSpPr>
          <p:spPr bwMode="auto">
            <a:xfrm>
              <a:off x="0" y="16"/>
              <a:ext cx="729" cy="3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 algn="ctr">
                <a:tabLst>
                  <a:tab pos="366104" algn="l"/>
                </a:tabLst>
              </a:pPr>
              <a:r>
                <a:rPr lang="en-US" sz="1400" b="1">
                  <a:solidFill>
                    <a:srgbClr val="FFFFFF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Native arsenic</a:t>
              </a:r>
            </a:p>
          </p:txBody>
        </p:sp>
      </p:grpSp>
      <p:sp>
        <p:nvSpPr>
          <p:cNvPr id="137222" name="Rectangle 6"/>
          <p:cNvSpPr>
            <a:spLocks/>
          </p:cNvSpPr>
          <p:nvPr/>
        </p:nvSpPr>
        <p:spPr bwMode="auto">
          <a:xfrm>
            <a:off x="5234190" y="5456222"/>
            <a:ext cx="3424816" cy="9608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80364" algn="ctr">
              <a:tabLst>
                <a:tab pos="366104" algn="l"/>
              </a:tabLst>
            </a:pPr>
            <a:r>
              <a:rPr lang="en-US" sz="1600" dirty="0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Some heavy metals (above) are examples of poisons which act as i</a:t>
            </a:r>
            <a:r>
              <a:rPr lang="en-US" sz="1600" b="1" dirty="0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rreversible enzyme inhibitors</a:t>
            </a:r>
            <a:r>
              <a:rPr lang="en-US" sz="1600" dirty="0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.</a:t>
            </a:r>
          </a:p>
        </p:txBody>
      </p:sp>
      <p:grpSp>
        <p:nvGrpSpPr>
          <p:cNvPr id="137223" name="Group 7"/>
          <p:cNvGrpSpPr>
            <a:grpSpLocks/>
          </p:cNvGrpSpPr>
          <p:nvPr/>
        </p:nvGrpSpPr>
        <p:grpSpPr bwMode="auto">
          <a:xfrm>
            <a:off x="6268640" y="2991445"/>
            <a:ext cx="2527102" cy="2419945"/>
            <a:chOff x="0" y="0"/>
            <a:chExt cx="2264" cy="2168"/>
          </a:xfrm>
        </p:grpSpPr>
        <p:pic>
          <p:nvPicPr>
            <p:cNvPr id="137224" name="Picture 8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110" cy="21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137225" name="Rectangle 9"/>
            <p:cNvSpPr>
              <a:spLocks/>
            </p:cNvSpPr>
            <p:nvPr/>
          </p:nvSpPr>
          <p:spPr bwMode="auto">
            <a:xfrm>
              <a:off x="1289" y="7"/>
              <a:ext cx="819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 algn="ctr">
                <a:tabLst>
                  <a:tab pos="366104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Mercury</a:t>
              </a:r>
            </a:p>
          </p:txBody>
        </p:sp>
        <p:sp>
          <p:nvSpPr>
            <p:cNvPr id="137226" name="AutoShape 10"/>
            <p:cNvSpPr>
              <a:spLocks/>
            </p:cNvSpPr>
            <p:nvPr/>
          </p:nvSpPr>
          <p:spPr bwMode="auto">
            <a:xfrm rot="-5400000">
              <a:off x="1793" y="1697"/>
              <a:ext cx="819" cy="122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0" y="0"/>
                  </a:move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 algn="ctr">
                <a:tabLst>
                  <a:tab pos="366104" algn="l"/>
                </a:tabLst>
              </a:pPr>
              <a:r>
                <a:rPr lang="en-US" sz="8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Photo: US EPA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91279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218" grpId="0" build="p" bldLvl="5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241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6898" y="3196828"/>
            <a:ext cx="1089422" cy="6697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190500" dist="190499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pic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>
          <a:xfrm>
            <a:off x="-196453" y="-17859"/>
            <a:ext cx="9358313" cy="1339453"/>
          </a:xfrm>
          <a:ln/>
        </p:spPr>
        <p:txBody>
          <a:bodyPr anchor="b"/>
          <a:lstStyle/>
          <a:p>
            <a:pPr>
              <a:lnSpc>
                <a:spcPct val="89000"/>
              </a:lnSpc>
              <a:tabLst>
                <a:tab pos="669703" algn="l"/>
              </a:tabLst>
            </a:pPr>
            <a:r>
              <a:rPr lang="en-US"/>
              <a:t>Irreversible Enzyme Inhibitors</a:t>
            </a:r>
          </a:p>
        </p:txBody>
      </p:sp>
      <p:sp>
        <p:nvSpPr>
          <p:cNvPr id="138244" name="Rectangle 4"/>
          <p:cNvSpPr>
            <a:spLocks/>
          </p:cNvSpPr>
          <p:nvPr/>
        </p:nvSpPr>
        <p:spPr bwMode="auto">
          <a:xfrm>
            <a:off x="4491633" y="5786437"/>
            <a:ext cx="3777258" cy="8126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80364" algn="ctr">
              <a:tabLst>
                <a:tab pos="366104" algn="l"/>
              </a:tabLst>
            </a:pPr>
            <a:r>
              <a:rPr lang="en-US" sz="1400" b="1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Poisons</a:t>
            </a:r>
            <a:r>
              <a:rPr lang="en-US" sz="1400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, such as arsenic (As), act as an irreversible enzyme inhibitor. It binds to the  lipothiamide pyrophosphatase enzyme altering its shape so the substrate cannot bind.</a:t>
            </a:r>
          </a:p>
        </p:txBody>
      </p:sp>
      <p:sp>
        <p:nvSpPr>
          <p:cNvPr id="138245" name="AutoShape 5"/>
          <p:cNvSpPr>
            <a:spLocks/>
          </p:cNvSpPr>
          <p:nvPr/>
        </p:nvSpPr>
        <p:spPr bwMode="auto">
          <a:xfrm>
            <a:off x="4679156" y="3295055"/>
            <a:ext cx="1884164" cy="627311"/>
          </a:xfrm>
          <a:custGeom>
            <a:avLst/>
            <a:gdLst/>
            <a:ahLst/>
            <a:cxnLst/>
            <a:rect l="0" t="0" r="r" b="b"/>
            <a:pathLst>
              <a:path w="21600" h="16564">
                <a:moveTo>
                  <a:pt x="0" y="0"/>
                </a:moveTo>
                <a:cubicBezTo>
                  <a:pt x="3583" y="17437"/>
                  <a:pt x="9486" y="21600"/>
                  <a:pt x="21600" y="10132"/>
                </a:cubicBezTo>
              </a:path>
            </a:pathLst>
          </a:custGeom>
          <a:noFill/>
          <a:ln w="76200">
            <a:solidFill>
              <a:srgbClr val="FF0017"/>
            </a:solidFill>
            <a:miter lim="800000"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grpSp>
        <p:nvGrpSpPr>
          <p:cNvPr id="138246" name="Group 6"/>
          <p:cNvGrpSpPr>
            <a:grpSpLocks/>
          </p:cNvGrpSpPr>
          <p:nvPr/>
        </p:nvGrpSpPr>
        <p:grpSpPr bwMode="auto">
          <a:xfrm>
            <a:off x="6741914" y="892969"/>
            <a:ext cx="2053828" cy="1669852"/>
            <a:chOff x="0" y="0"/>
            <a:chExt cx="1840" cy="1496"/>
          </a:xfrm>
        </p:grpSpPr>
        <p:pic>
          <p:nvPicPr>
            <p:cNvPr id="138247" name="Picture 7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36"/>
              <a:ext cx="1840" cy="11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  <p:pic>
          <p:nvPicPr>
            <p:cNvPr id="138248" name="Picture 8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2" y="0"/>
              <a:ext cx="976" cy="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138249" name="Rectangle 9"/>
            <p:cNvSpPr>
              <a:spLocks/>
            </p:cNvSpPr>
            <p:nvPr/>
          </p:nvSpPr>
          <p:spPr bwMode="auto">
            <a:xfrm>
              <a:off x="512" y="192"/>
              <a:ext cx="816" cy="2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300" b="1">
                  <a:solidFill>
                    <a:srgbClr val="FFFFFF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Substrate</a:t>
              </a:r>
            </a:p>
          </p:txBody>
        </p:sp>
        <p:sp>
          <p:nvSpPr>
            <p:cNvPr id="138250" name="Rectangle 10"/>
            <p:cNvSpPr>
              <a:spLocks/>
            </p:cNvSpPr>
            <p:nvPr/>
          </p:nvSpPr>
          <p:spPr bwMode="auto">
            <a:xfrm>
              <a:off x="504" y="808"/>
              <a:ext cx="832" cy="2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700" b="1">
                  <a:solidFill>
                    <a:srgbClr val="FFFFFF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Enzyme</a:t>
              </a:r>
            </a:p>
          </p:txBody>
        </p:sp>
      </p:grpSp>
      <p:grpSp>
        <p:nvGrpSpPr>
          <p:cNvPr id="138251" name="Group 11"/>
          <p:cNvGrpSpPr>
            <a:grpSpLocks/>
          </p:cNvGrpSpPr>
          <p:nvPr/>
        </p:nvGrpSpPr>
        <p:grpSpPr bwMode="auto">
          <a:xfrm>
            <a:off x="5973961" y="4688086"/>
            <a:ext cx="464344" cy="517922"/>
            <a:chOff x="0" y="0"/>
            <a:chExt cx="416" cy="464"/>
          </a:xfrm>
        </p:grpSpPr>
        <p:pic>
          <p:nvPicPr>
            <p:cNvPr id="138252" name="Picture 1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16" cy="4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138253" name="Rectangle 13"/>
            <p:cNvSpPr>
              <a:spLocks/>
            </p:cNvSpPr>
            <p:nvPr/>
          </p:nvSpPr>
          <p:spPr bwMode="auto">
            <a:xfrm>
              <a:off x="147" y="272"/>
              <a:ext cx="264" cy="1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1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As</a:t>
              </a:r>
            </a:p>
          </p:txBody>
        </p:sp>
      </p:grpSp>
      <p:sp>
        <p:nvSpPr>
          <p:cNvPr id="138254" name="Rectangle 14"/>
          <p:cNvSpPr>
            <a:spLocks/>
          </p:cNvSpPr>
          <p:nvPr/>
        </p:nvSpPr>
        <p:spPr bwMode="auto">
          <a:xfrm>
            <a:off x="5018485" y="1928812"/>
            <a:ext cx="1902023" cy="8126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80364">
              <a:tabLst>
                <a:tab pos="366104" algn="l"/>
              </a:tabLst>
            </a:pPr>
            <a:r>
              <a:rPr lang="en-US" sz="1400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The lipothiamide pyrophosphatase enzyme with substrate bound to its active site.</a:t>
            </a:r>
          </a:p>
        </p:txBody>
      </p:sp>
      <p:sp>
        <p:nvSpPr>
          <p:cNvPr id="138255" name="Rectangle 15"/>
          <p:cNvSpPr>
            <a:spLocks/>
          </p:cNvSpPr>
          <p:nvPr/>
        </p:nvSpPr>
        <p:spPr bwMode="auto">
          <a:xfrm>
            <a:off x="6840141" y="4089797"/>
            <a:ext cx="1857375" cy="12233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80364">
              <a:tabLst>
                <a:tab pos="366104" algn="l"/>
              </a:tabLst>
            </a:pPr>
            <a:r>
              <a:rPr lang="en-US" sz="1400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Arsenic binds to the enzyme and causes its shape to change, preventing the substrate from binding to the active site.</a:t>
            </a:r>
          </a:p>
        </p:txBody>
      </p:sp>
      <p:grpSp>
        <p:nvGrpSpPr>
          <p:cNvPr id="138262" name="Group 22"/>
          <p:cNvGrpSpPr>
            <a:grpSpLocks/>
          </p:cNvGrpSpPr>
          <p:nvPr/>
        </p:nvGrpSpPr>
        <p:grpSpPr bwMode="auto">
          <a:xfrm>
            <a:off x="4482703" y="3053953"/>
            <a:ext cx="2152055" cy="2205633"/>
            <a:chOff x="4016" y="2736"/>
            <a:chExt cx="1928" cy="1976"/>
          </a:xfrm>
        </p:grpSpPr>
        <p:pic>
          <p:nvPicPr>
            <p:cNvPr id="138257" name="Picture 17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84" y="3584"/>
              <a:ext cx="1760" cy="11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  <p:pic>
          <p:nvPicPr>
            <p:cNvPr id="138258" name="Picture 18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16" y="2736"/>
              <a:ext cx="976" cy="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</p:grpSp>
      <p:sp>
        <p:nvSpPr>
          <p:cNvPr id="138260" name="Rectangle 20"/>
          <p:cNvSpPr>
            <a:spLocks noChangeArrowheads="1"/>
          </p:cNvSpPr>
          <p:nvPr/>
        </p:nvSpPr>
        <p:spPr bwMode="auto">
          <a:xfrm>
            <a:off x="214313" y="1446610"/>
            <a:ext cx="4393406" cy="5134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339316" indent="-214305">
              <a:lnSpc>
                <a:spcPts val="2250"/>
              </a:lnSpc>
              <a:spcAft>
                <a:spcPts val="1406"/>
              </a:spcAft>
              <a:buSzPct val="130000"/>
              <a:buBlip>
                <a:blip r:embed="rId7"/>
              </a:buBlip>
              <a:tabLst>
                <a:tab pos="721047" algn="l"/>
                <a:tab pos="721047" algn="l"/>
                <a:tab pos="1045853" algn="l"/>
                <a:tab pos="1045853" algn="l"/>
                <a:tab pos="721047" algn="l"/>
              </a:tabLst>
            </a:pPr>
            <a:r>
              <a:rPr lang="en-US">
                <a:solidFill>
                  <a:srgbClr val="000000"/>
                </a:solidFill>
                <a:latin typeface="Arial" charset="0"/>
                <a:ea typeface="ヒラギノ角ゴ Pro W3" charset="0"/>
                <a:cs typeface="ヒラギノ角ゴ Pro W3" charset="0"/>
                <a:sym typeface="Arial" charset="0"/>
              </a:rPr>
              <a:t>Some </a:t>
            </a:r>
            <a:r>
              <a:rPr lang="en-US" b="1">
                <a:solidFill>
                  <a:srgbClr val="000000"/>
                </a:solidFill>
                <a:latin typeface="Arial" charset="0"/>
                <a:ea typeface="ヒラギノ角ゴ Pro W3" charset="0"/>
                <a:cs typeface="ヒラギノ角ゴ Pro W3" charset="0"/>
                <a:sym typeface="Arial" charset="0"/>
              </a:rPr>
              <a:t>heavy metals</a:t>
            </a:r>
            <a:r>
              <a:rPr lang="en-US">
                <a:solidFill>
                  <a:srgbClr val="000000"/>
                </a:solidFill>
                <a:latin typeface="Arial" charset="0"/>
                <a:ea typeface="ヒラギノ角ゴ Pro W3" charset="0"/>
                <a:cs typeface="ヒラギノ角ゴ Pro W3" charset="0"/>
                <a:sym typeface="Arial" charset="0"/>
              </a:rPr>
              <a:t>, such as </a:t>
            </a:r>
            <a:r>
              <a:rPr lang="en-US" b="1">
                <a:solidFill>
                  <a:srgbClr val="000000"/>
                </a:solidFill>
                <a:latin typeface="Arial" charset="0"/>
                <a:ea typeface="ヒラギノ角ゴ Pro W3" charset="0"/>
                <a:cs typeface="ヒラギノ角ゴ Pro W3" charset="0"/>
                <a:sym typeface="Arial" charset="0"/>
              </a:rPr>
              <a:t>cadmium</a:t>
            </a:r>
            <a:r>
              <a:rPr lang="en-US">
                <a:solidFill>
                  <a:srgbClr val="000000"/>
                </a:solidFill>
                <a:latin typeface="Arial" charset="0"/>
                <a:ea typeface="ヒラギノ角ゴ Pro W3" charset="0"/>
                <a:cs typeface="ヒラギノ角ゴ Pro W3" charset="0"/>
                <a:sym typeface="Arial" charset="0"/>
              </a:rPr>
              <a:t> (Cd), </a:t>
            </a:r>
            <a:r>
              <a:rPr lang="en-US" b="1">
                <a:solidFill>
                  <a:srgbClr val="000000"/>
                </a:solidFill>
                <a:latin typeface="Arial" charset="0"/>
                <a:ea typeface="ヒラギノ角ゴ Pro W3" charset="0"/>
                <a:cs typeface="ヒラギノ角ゴ Pro W3" charset="0"/>
                <a:sym typeface="Arial" charset="0"/>
              </a:rPr>
              <a:t>arsenic</a:t>
            </a:r>
            <a:r>
              <a:rPr lang="en-US">
                <a:solidFill>
                  <a:srgbClr val="000000"/>
                </a:solidFill>
                <a:latin typeface="Arial" charset="0"/>
                <a:ea typeface="ヒラギノ角ゴ Pro W3" charset="0"/>
                <a:cs typeface="ヒラギノ角ゴ Pro W3" charset="0"/>
                <a:sym typeface="Arial" charset="0"/>
              </a:rPr>
              <a:t> (As), and </a:t>
            </a:r>
            <a:r>
              <a:rPr lang="en-US" b="1">
                <a:solidFill>
                  <a:srgbClr val="000000"/>
                </a:solidFill>
                <a:latin typeface="Arial" charset="0"/>
                <a:ea typeface="ヒラギノ角ゴ Pro W3" charset="0"/>
                <a:cs typeface="ヒラギノ角ゴ Pro W3" charset="0"/>
                <a:sym typeface="Arial" charset="0"/>
              </a:rPr>
              <a:t>lead</a:t>
            </a:r>
            <a:r>
              <a:rPr lang="en-US">
                <a:solidFill>
                  <a:srgbClr val="000000"/>
                </a:solidFill>
                <a:latin typeface="Arial" charset="0"/>
                <a:ea typeface="ヒラギノ角ゴ Pro W3" charset="0"/>
                <a:cs typeface="ヒラギノ角ゴ Pro W3" charset="0"/>
                <a:sym typeface="Arial" charset="0"/>
              </a:rPr>
              <a:t> (Pb) act as </a:t>
            </a:r>
            <a:r>
              <a:rPr lang="en-US" b="1">
                <a:solidFill>
                  <a:srgbClr val="2D00FA"/>
                </a:solidFill>
                <a:latin typeface="Arial" charset="0"/>
                <a:ea typeface="ヒラギノ角ゴ Pro W3" charset="0"/>
                <a:cs typeface="ヒラギノ角ゴ Pro W3" charset="0"/>
                <a:sym typeface="Arial" charset="0"/>
              </a:rPr>
              <a:t>irreversible</a:t>
            </a:r>
            <a:r>
              <a:rPr lang="en-US">
                <a:solidFill>
                  <a:srgbClr val="000000"/>
                </a:solidFill>
                <a:latin typeface="Arial" charset="0"/>
                <a:ea typeface="ヒラギノ角ゴ Pro W3" charset="0"/>
                <a:cs typeface="ヒラギノ角ゴ Pro W3" charset="0"/>
                <a:sym typeface="Arial" charset="0"/>
              </a:rPr>
              <a:t> </a:t>
            </a:r>
            <a:r>
              <a:rPr lang="en-US" b="1">
                <a:solidFill>
                  <a:srgbClr val="2D00FA"/>
                </a:solidFill>
                <a:latin typeface="Arial" charset="0"/>
                <a:ea typeface="ヒラギノ角ゴ Pro W3" charset="0"/>
                <a:cs typeface="ヒラギノ角ゴ Pro W3" charset="0"/>
                <a:sym typeface="Arial" charset="0"/>
              </a:rPr>
              <a:t>enzyme inhibitors</a:t>
            </a:r>
            <a:r>
              <a:rPr lang="en-US">
                <a:solidFill>
                  <a:srgbClr val="000000"/>
                </a:solidFill>
                <a:latin typeface="Arial" charset="0"/>
                <a:ea typeface="ヒラギノ角ゴ Pro W3" charset="0"/>
                <a:cs typeface="ヒラギノ角ゴ Pro W3" charset="0"/>
                <a:sym typeface="Arial" charset="0"/>
              </a:rPr>
              <a:t>.</a:t>
            </a:r>
          </a:p>
          <a:p>
            <a:pPr marL="339316" indent="-214305">
              <a:lnSpc>
                <a:spcPts val="2250"/>
              </a:lnSpc>
              <a:spcAft>
                <a:spcPts val="1406"/>
              </a:spcAft>
              <a:buSzPct val="130000"/>
              <a:buBlip>
                <a:blip r:embed="rId7"/>
              </a:buBlip>
              <a:tabLst>
                <a:tab pos="721047" algn="l"/>
                <a:tab pos="721047" algn="l"/>
                <a:tab pos="1045853" algn="l"/>
                <a:tab pos="1045853" algn="l"/>
                <a:tab pos="721047" algn="l"/>
              </a:tabLst>
            </a:pPr>
            <a:r>
              <a:rPr lang="en-US">
                <a:solidFill>
                  <a:srgbClr val="000000"/>
                </a:solidFill>
                <a:latin typeface="Arial" charset="0"/>
                <a:ea typeface="ヒラギノ角ゴ Pro W3" charset="0"/>
                <a:cs typeface="ヒラギノ角ゴ Pro W3" charset="0"/>
                <a:sym typeface="Arial" charset="0"/>
              </a:rPr>
              <a:t>They bind strongly to the sulphydryl (-SH) groups of the protein, destroying its catalytic activity.</a:t>
            </a:r>
            <a:endParaRPr lang="en-US" sz="1700">
              <a:solidFill>
                <a:srgbClr val="000000"/>
              </a:solidFill>
              <a:latin typeface="Arial" charset="0"/>
              <a:ea typeface="ヒラギノ角ゴ Pro W3" charset="0"/>
              <a:cs typeface="ヒラギノ角ゴ Pro W3" charset="0"/>
              <a:sym typeface="Arial" charset="0"/>
            </a:endParaRPr>
          </a:p>
          <a:p>
            <a:pPr marL="339316" indent="-214305">
              <a:lnSpc>
                <a:spcPts val="2250"/>
              </a:lnSpc>
              <a:spcAft>
                <a:spcPts val="1406"/>
              </a:spcAft>
              <a:buSzPct val="130000"/>
              <a:buBlip>
                <a:blip r:embed="rId7"/>
              </a:buBlip>
              <a:tabLst>
                <a:tab pos="721047" algn="l"/>
                <a:tab pos="721047" algn="l"/>
                <a:tab pos="1045853" algn="l"/>
                <a:tab pos="1045853" algn="l"/>
                <a:tab pos="721047" algn="l"/>
              </a:tabLst>
            </a:pPr>
            <a:r>
              <a:rPr lang="en-US">
                <a:solidFill>
                  <a:srgbClr val="000000"/>
                </a:solidFill>
                <a:latin typeface="Arial" charset="0"/>
                <a:ea typeface="ヒラギノ角ゴ Pro W3" charset="0"/>
                <a:cs typeface="ヒラギノ角ゴ Pro W3" charset="0"/>
                <a:sym typeface="Arial" charset="0"/>
              </a:rPr>
              <a:t>Most heavy metals, e.g. </a:t>
            </a:r>
            <a:r>
              <a:rPr lang="en-US" b="1">
                <a:solidFill>
                  <a:srgbClr val="2D00FA"/>
                </a:solidFill>
                <a:latin typeface="Arial" charset="0"/>
                <a:ea typeface="ヒラギノ角ゴ Pro W3" charset="0"/>
                <a:cs typeface="ヒラギノ角ゴ Pro W3" charset="0"/>
                <a:sym typeface="Arial" charset="0"/>
              </a:rPr>
              <a:t>arsenic</a:t>
            </a:r>
            <a:r>
              <a:rPr lang="en-US">
                <a:solidFill>
                  <a:srgbClr val="000000"/>
                </a:solidFill>
                <a:latin typeface="Arial" charset="0"/>
                <a:ea typeface="ヒラギノ角ゴ Pro W3" charset="0"/>
                <a:cs typeface="ヒラギノ角ゴ Pro W3" charset="0"/>
                <a:sym typeface="Arial" charset="0"/>
              </a:rPr>
              <a:t>, act as </a:t>
            </a:r>
            <a:r>
              <a:rPr lang="en-US" b="1">
                <a:solidFill>
                  <a:srgbClr val="2D00FA"/>
                </a:solidFill>
                <a:latin typeface="Arial" charset="0"/>
                <a:ea typeface="ヒラギノ角ゴ Pro W3" charset="0"/>
                <a:cs typeface="ヒラギノ角ゴ Pro W3" charset="0"/>
                <a:sym typeface="Arial" charset="0"/>
              </a:rPr>
              <a:t>non-competitive inhibitors</a:t>
            </a:r>
            <a:r>
              <a:rPr lang="en-US">
                <a:solidFill>
                  <a:srgbClr val="000000"/>
                </a:solidFill>
                <a:latin typeface="Arial" charset="0"/>
                <a:ea typeface="ヒラギノ角ゴ Pro W3" charset="0"/>
                <a:cs typeface="ヒラギノ角ゴ Pro W3" charset="0"/>
                <a:sym typeface="Arial" charset="0"/>
              </a:rPr>
              <a:t>. </a:t>
            </a:r>
            <a:endParaRPr lang="en-US" sz="1700">
              <a:solidFill>
                <a:srgbClr val="000000"/>
              </a:solidFill>
              <a:latin typeface="Arial" charset="0"/>
              <a:ea typeface="ヒラギノ角ゴ Pro W3" charset="0"/>
              <a:cs typeface="ヒラギノ角ゴ Pro W3" charset="0"/>
              <a:sym typeface="Arial" charset="0"/>
            </a:endParaRPr>
          </a:p>
          <a:p>
            <a:pPr marL="703188" lvl="1" indent="-310296">
              <a:lnSpc>
                <a:spcPts val="1969"/>
              </a:lnSpc>
              <a:spcAft>
                <a:spcPts val="1406"/>
              </a:spcAft>
              <a:buSzPct val="120000"/>
              <a:buBlip>
                <a:blip r:embed="rId8"/>
              </a:buBlip>
              <a:tabLst>
                <a:tab pos="721047" algn="l"/>
                <a:tab pos="721047" algn="l"/>
                <a:tab pos="1045853" algn="l"/>
                <a:tab pos="1045853" algn="l"/>
                <a:tab pos="721047" algn="l"/>
              </a:tabLst>
            </a:pPr>
            <a:r>
              <a:rPr lang="en-US" sz="1700">
                <a:solidFill>
                  <a:srgbClr val="000000"/>
                </a:solidFill>
                <a:latin typeface="Arial" charset="0"/>
                <a:ea typeface="ヒラギノ角ゴ Pro W3" charset="0"/>
                <a:cs typeface="ヒラギノ角ゴ Pro W3" charset="0"/>
                <a:sym typeface="Arial" charset="0"/>
              </a:rPr>
              <a:t>Mercury (Hg) is an exception. </a:t>
            </a:r>
            <a:br>
              <a:rPr lang="en-US" sz="1700">
                <a:solidFill>
                  <a:srgbClr val="000000"/>
                </a:solidFill>
                <a:latin typeface="Arial" charset="0"/>
                <a:ea typeface="ヒラギノ角ゴ Pro W3" charset="0"/>
                <a:cs typeface="ヒラギノ角ゴ Pro W3" charset="0"/>
                <a:sym typeface="Arial" charset="0"/>
              </a:rPr>
            </a:br>
            <a:r>
              <a:rPr lang="en-US" sz="1700">
                <a:solidFill>
                  <a:srgbClr val="000000"/>
                </a:solidFill>
                <a:latin typeface="Arial" charset="0"/>
                <a:ea typeface="ヒラギノ角ゴ Pro W3" charset="0"/>
                <a:cs typeface="ヒラギノ角ゴ Pro W3" charset="0"/>
                <a:sym typeface="Arial" charset="0"/>
              </a:rPr>
              <a:t>It acts as a competitive inhibitor, binding directly to a sulphydryl group in the active site of the papain enzyme.</a:t>
            </a:r>
          </a:p>
          <a:p>
            <a:pPr marL="339316" indent="-214305">
              <a:lnSpc>
                <a:spcPts val="2250"/>
              </a:lnSpc>
              <a:spcAft>
                <a:spcPts val="1406"/>
              </a:spcAft>
              <a:buSzPct val="130000"/>
              <a:buBlip>
                <a:blip r:embed="rId7"/>
              </a:buBlip>
              <a:tabLst>
                <a:tab pos="721047" algn="l"/>
                <a:tab pos="721047" algn="l"/>
                <a:tab pos="1045853" algn="l"/>
                <a:tab pos="1045853" algn="l"/>
                <a:tab pos="721047" algn="l"/>
              </a:tabLst>
            </a:pPr>
            <a:r>
              <a:rPr lang="en-US">
                <a:solidFill>
                  <a:srgbClr val="000000"/>
                </a:solidFill>
                <a:latin typeface="Arial" charset="0"/>
                <a:ea typeface="ヒラギノ角ゴ Pro W3" charset="0"/>
                <a:cs typeface="ヒラギノ角ゴ Pro W3" charset="0"/>
                <a:sym typeface="Arial" charset="0"/>
              </a:rPr>
              <a:t>Heavy metals are retained in the body, and lost slowly.</a:t>
            </a:r>
          </a:p>
        </p:txBody>
      </p:sp>
    </p:spTree>
    <p:extLst>
      <p:ext uri="{BB962C8B-B14F-4D97-AF65-F5344CB8AC3E}">
        <p14:creationId xmlns:p14="http://schemas.microsoft.com/office/powerpoint/2010/main" val="1294249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8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8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8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8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8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8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8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8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82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82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82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82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82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244" grpId="0" autoUpdateAnimBg="0"/>
      <p:bldP spid="138245" grpId="0" animBg="1"/>
      <p:bldP spid="138254" grpId="0" autoUpdateAnimBg="0"/>
      <p:bldP spid="138255" grpId="0" autoUpdateAnimBg="0"/>
      <p:bldP spid="138260" grpId="0" build="p" bldLvl="5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5" name="Rectangle 1"/>
          <p:cNvSpPr>
            <a:spLocks/>
          </p:cNvSpPr>
          <p:nvPr/>
        </p:nvSpPr>
        <p:spPr bwMode="auto">
          <a:xfrm>
            <a:off x="-62508" y="5384602"/>
            <a:ext cx="9215438" cy="1473398"/>
          </a:xfrm>
          <a:prstGeom prst="rect">
            <a:avLst/>
          </a:prstGeom>
          <a:solidFill>
            <a:schemeClr val="accent1">
              <a:alpha val="49803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solidFill>
                  <a:srgbClr val="6E362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>
          <a:xfrm>
            <a:off x="-26789" y="-8929"/>
            <a:ext cx="9188648" cy="759023"/>
          </a:xfrm>
          <a:ln/>
        </p:spPr>
        <p:txBody>
          <a:bodyPr anchor="b">
            <a:normAutofit fontScale="90000"/>
          </a:bodyPr>
          <a:lstStyle/>
          <a:p>
            <a:pPr>
              <a:tabLst>
                <a:tab pos="669703" algn="l"/>
              </a:tabLst>
            </a:pPr>
            <a:r>
              <a:rPr lang="en-US" dirty="0"/>
              <a:t>Reversible Inhibitors</a:t>
            </a:r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5047" y="803672"/>
            <a:ext cx="8143875" cy="2125266"/>
          </a:xfrm>
          <a:ln/>
        </p:spPr>
        <p:txBody>
          <a:bodyPr>
            <a:noAutofit/>
          </a:bodyPr>
          <a:lstStyle/>
          <a:p>
            <a:pPr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721047" algn="l"/>
              </a:tabLst>
            </a:pPr>
            <a:r>
              <a:rPr lang="en-US" sz="1800" b="1" dirty="0">
                <a:solidFill>
                  <a:srgbClr val="2D00FA"/>
                </a:solidFill>
              </a:rPr>
              <a:t>Reversible inhibitors</a:t>
            </a:r>
            <a:r>
              <a:rPr lang="en-US" sz="1800" dirty="0"/>
              <a:t> are used to control enzyme activity.</a:t>
            </a:r>
            <a:br>
              <a:rPr lang="en-US" sz="1800" dirty="0"/>
            </a:br>
            <a:r>
              <a:rPr lang="en-US" sz="1800" dirty="0"/>
              <a:t>There is often an interaction between the </a:t>
            </a:r>
            <a:r>
              <a:rPr lang="en-US" sz="1800" b="1" dirty="0"/>
              <a:t>substrate</a:t>
            </a:r>
            <a:r>
              <a:rPr lang="en-US" sz="1800" dirty="0"/>
              <a:t> or </a:t>
            </a:r>
            <a:r>
              <a:rPr lang="en-US" sz="1800" b="1" dirty="0"/>
              <a:t>end product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en-US" sz="1800" dirty="0"/>
              <a:t>and the enzymes controlling the reaction.</a:t>
            </a:r>
          </a:p>
          <a:p>
            <a:pPr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721047" algn="l"/>
              </a:tabLst>
            </a:pPr>
            <a:r>
              <a:rPr lang="en-US" sz="1800" dirty="0"/>
              <a:t>Buildup of the end product or a lack of substrate may deactivate the enzyme. </a:t>
            </a:r>
            <a:r>
              <a:rPr lang="en-US" sz="1800" b="1" dirty="0">
                <a:solidFill>
                  <a:srgbClr val="2D00FA"/>
                </a:solidFill>
              </a:rPr>
              <a:t>Competitive</a:t>
            </a:r>
            <a:r>
              <a:rPr lang="en-US" sz="1800" dirty="0"/>
              <a:t> inhibition involves competition for the active site.</a:t>
            </a:r>
          </a:p>
          <a:p>
            <a:pPr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721047" algn="l"/>
              </a:tabLst>
            </a:pPr>
            <a:r>
              <a:rPr lang="en-US" sz="1800" b="1" dirty="0">
                <a:solidFill>
                  <a:srgbClr val="2D00FA"/>
                </a:solidFill>
              </a:rPr>
              <a:t>Noncompetitive</a:t>
            </a:r>
            <a:r>
              <a:rPr lang="en-US" sz="1800" dirty="0"/>
              <a:t> inhibitors work either to slow down the rate of reaction, or block the active site altogether and prevent its functioning (</a:t>
            </a:r>
            <a:r>
              <a:rPr lang="en-US" sz="1800" b="1" dirty="0">
                <a:solidFill>
                  <a:srgbClr val="2D00FA"/>
                </a:solidFill>
              </a:rPr>
              <a:t>allosteric inhibition)</a:t>
            </a:r>
            <a:r>
              <a:rPr lang="en-US" sz="1800" dirty="0"/>
              <a:t>.</a:t>
            </a:r>
          </a:p>
        </p:txBody>
      </p:sp>
      <p:grpSp>
        <p:nvGrpSpPr>
          <p:cNvPr id="139268" name="Group 4"/>
          <p:cNvGrpSpPr>
            <a:grpSpLocks/>
          </p:cNvGrpSpPr>
          <p:nvPr/>
        </p:nvGrpSpPr>
        <p:grpSpPr bwMode="auto">
          <a:xfrm>
            <a:off x="419695" y="3634383"/>
            <a:ext cx="1250156" cy="2983632"/>
            <a:chOff x="0" y="0"/>
            <a:chExt cx="1120" cy="2673"/>
          </a:xfrm>
        </p:grpSpPr>
        <p:pic>
          <p:nvPicPr>
            <p:cNvPr id="139269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8" y="736"/>
              <a:ext cx="744" cy="6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  <p:pic>
          <p:nvPicPr>
            <p:cNvPr id="139270" name="Picture 6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784"/>
              <a:ext cx="1120" cy="12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139271" name="Rectangle 7"/>
            <p:cNvSpPr>
              <a:spLocks/>
            </p:cNvSpPr>
            <p:nvPr/>
          </p:nvSpPr>
          <p:spPr bwMode="auto">
            <a:xfrm>
              <a:off x="0" y="2480"/>
              <a:ext cx="983" cy="1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2D00FA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No inhibition</a:t>
              </a:r>
            </a:p>
          </p:txBody>
        </p:sp>
        <p:sp>
          <p:nvSpPr>
            <p:cNvPr id="139272" name="Rectangle 8"/>
            <p:cNvSpPr>
              <a:spLocks/>
            </p:cNvSpPr>
            <p:nvPr/>
          </p:nvSpPr>
          <p:spPr bwMode="auto">
            <a:xfrm>
              <a:off x="563" y="822"/>
              <a:ext cx="191" cy="2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FFFFFF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S</a:t>
              </a:r>
            </a:p>
          </p:txBody>
        </p:sp>
        <p:sp>
          <p:nvSpPr>
            <p:cNvPr id="139273" name="Rectangle 9"/>
            <p:cNvSpPr>
              <a:spLocks/>
            </p:cNvSpPr>
            <p:nvPr/>
          </p:nvSpPr>
          <p:spPr bwMode="auto">
            <a:xfrm>
              <a:off x="69" y="1295"/>
              <a:ext cx="802" cy="2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Enzyme</a:t>
              </a:r>
            </a:p>
          </p:txBody>
        </p:sp>
        <p:sp>
          <p:nvSpPr>
            <p:cNvPr id="139274" name="Rectangle 10"/>
            <p:cNvSpPr>
              <a:spLocks/>
            </p:cNvSpPr>
            <p:nvPr/>
          </p:nvSpPr>
          <p:spPr bwMode="auto">
            <a:xfrm>
              <a:off x="166" y="0"/>
              <a:ext cx="887" cy="2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Substrate</a:t>
              </a:r>
            </a:p>
          </p:txBody>
        </p:sp>
        <p:sp>
          <p:nvSpPr>
            <p:cNvPr id="139275" name="Line 11"/>
            <p:cNvSpPr>
              <a:spLocks noChangeShapeType="1"/>
            </p:cNvSpPr>
            <p:nvPr/>
          </p:nvSpPr>
          <p:spPr bwMode="auto">
            <a:xfrm rot="10800000" flipH="1">
              <a:off x="589" y="271"/>
              <a:ext cx="0" cy="467"/>
            </a:xfrm>
            <a:prstGeom prst="line">
              <a:avLst/>
            </a:prstGeom>
            <a:noFill/>
            <a:ln w="38100">
              <a:solidFill>
                <a:srgbClr val="FF0017"/>
              </a:solidFill>
              <a:round/>
              <a:headEnd type="stealth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39276" name="Group 12"/>
          <p:cNvGrpSpPr>
            <a:grpSpLocks/>
          </p:cNvGrpSpPr>
          <p:nvPr/>
        </p:nvGrpSpPr>
        <p:grpSpPr bwMode="auto">
          <a:xfrm>
            <a:off x="4000500" y="3241477"/>
            <a:ext cx="2571750" cy="3446859"/>
            <a:chOff x="0" y="0"/>
            <a:chExt cx="2304" cy="3088"/>
          </a:xfrm>
        </p:grpSpPr>
        <p:sp>
          <p:nvSpPr>
            <p:cNvPr id="139277" name="Line 13"/>
            <p:cNvSpPr>
              <a:spLocks noChangeShapeType="1"/>
            </p:cNvSpPr>
            <p:nvPr/>
          </p:nvSpPr>
          <p:spPr bwMode="auto">
            <a:xfrm flipH="1">
              <a:off x="728" y="2296"/>
              <a:ext cx="152" cy="112"/>
            </a:xfrm>
            <a:prstGeom prst="line">
              <a:avLst/>
            </a:prstGeom>
            <a:noFill/>
            <a:ln w="38100">
              <a:solidFill>
                <a:srgbClr val="FF0017"/>
              </a:solidFill>
              <a:round/>
              <a:headEnd type="stealth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pic>
          <p:nvPicPr>
            <p:cNvPr id="139278" name="Picture 1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0" y="1112"/>
              <a:ext cx="744" cy="6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  <p:pic>
          <p:nvPicPr>
            <p:cNvPr id="139279" name="Picture 15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2" y="1160"/>
              <a:ext cx="1120" cy="12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  <p:pic>
          <p:nvPicPr>
            <p:cNvPr id="139280" name="Picture 16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8" y="2064"/>
              <a:ext cx="308" cy="2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139281" name="Rectangle 17"/>
            <p:cNvSpPr>
              <a:spLocks/>
            </p:cNvSpPr>
            <p:nvPr/>
          </p:nvSpPr>
          <p:spPr bwMode="auto">
            <a:xfrm>
              <a:off x="1323" y="1174"/>
              <a:ext cx="191" cy="2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FFFFFF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S</a:t>
              </a:r>
            </a:p>
          </p:txBody>
        </p:sp>
        <p:sp>
          <p:nvSpPr>
            <p:cNvPr id="139282" name="Rectangle 18"/>
            <p:cNvSpPr>
              <a:spLocks/>
            </p:cNvSpPr>
            <p:nvPr/>
          </p:nvSpPr>
          <p:spPr bwMode="auto">
            <a:xfrm>
              <a:off x="662" y="2728"/>
              <a:ext cx="1352" cy="3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2D00FA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Noncompetitive</a:t>
              </a:r>
            </a:p>
            <a:p>
              <a:pPr marL="80364" algn="ctr">
                <a:tabLst>
                  <a:tab pos="366104" algn="l"/>
                </a:tabLst>
              </a:pPr>
              <a:r>
                <a:rPr lang="en-US" sz="1400" b="1">
                  <a:solidFill>
                    <a:srgbClr val="2D00FA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 inhibition</a:t>
              </a:r>
            </a:p>
          </p:txBody>
        </p:sp>
        <p:sp>
          <p:nvSpPr>
            <p:cNvPr id="139283" name="Rectangle 19"/>
            <p:cNvSpPr>
              <a:spLocks/>
            </p:cNvSpPr>
            <p:nvPr/>
          </p:nvSpPr>
          <p:spPr bwMode="auto">
            <a:xfrm>
              <a:off x="672" y="0"/>
              <a:ext cx="1632" cy="6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 algn="ctr">
                <a:tabLst>
                  <a:tab pos="366104" algn="l"/>
                </a:tabLst>
              </a:pPr>
              <a:r>
                <a:rPr lang="en-US" sz="13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The substrate can still bind to the active site but the rate of reaction is lowered.</a:t>
              </a:r>
            </a:p>
          </p:txBody>
        </p:sp>
        <p:sp>
          <p:nvSpPr>
            <p:cNvPr id="139284" name="Rectangle 20"/>
            <p:cNvSpPr>
              <a:spLocks/>
            </p:cNvSpPr>
            <p:nvPr/>
          </p:nvSpPr>
          <p:spPr bwMode="auto">
            <a:xfrm>
              <a:off x="941" y="1647"/>
              <a:ext cx="802" cy="2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Enzyme</a:t>
              </a:r>
            </a:p>
          </p:txBody>
        </p:sp>
        <p:sp>
          <p:nvSpPr>
            <p:cNvPr id="139285" name="Rectangle 21"/>
            <p:cNvSpPr>
              <a:spLocks/>
            </p:cNvSpPr>
            <p:nvPr/>
          </p:nvSpPr>
          <p:spPr bwMode="auto">
            <a:xfrm>
              <a:off x="0" y="2440"/>
              <a:ext cx="968" cy="2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marL="80364" algn="ctr">
                <a:tabLst>
                  <a:tab pos="366104" algn="l"/>
                </a:tabLst>
              </a:pPr>
              <a:r>
                <a:rPr lang="en-US" sz="11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Noncompetitive inhibitor</a:t>
              </a:r>
            </a:p>
          </p:txBody>
        </p:sp>
        <p:sp>
          <p:nvSpPr>
            <p:cNvPr id="139286" name="Line 22"/>
            <p:cNvSpPr>
              <a:spLocks noChangeShapeType="1"/>
            </p:cNvSpPr>
            <p:nvPr/>
          </p:nvSpPr>
          <p:spPr bwMode="auto">
            <a:xfrm rot="10800000" flipH="1">
              <a:off x="1477" y="782"/>
              <a:ext cx="0" cy="340"/>
            </a:xfrm>
            <a:prstGeom prst="line">
              <a:avLst/>
            </a:prstGeom>
            <a:noFill/>
            <a:ln w="38100">
              <a:solidFill>
                <a:srgbClr val="FF0017"/>
              </a:solidFill>
              <a:round/>
              <a:headEnd type="stealth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39287" name="Group 23"/>
          <p:cNvGrpSpPr>
            <a:grpSpLocks/>
          </p:cNvGrpSpPr>
          <p:nvPr/>
        </p:nvGrpSpPr>
        <p:grpSpPr bwMode="auto">
          <a:xfrm>
            <a:off x="2214562" y="3241477"/>
            <a:ext cx="2294930" cy="3475880"/>
            <a:chOff x="0" y="0"/>
            <a:chExt cx="2056" cy="3114"/>
          </a:xfrm>
        </p:grpSpPr>
        <p:pic>
          <p:nvPicPr>
            <p:cNvPr id="139288" name="Picture 24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4846864">
              <a:off x="727" y="1248"/>
              <a:ext cx="640" cy="4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  <p:pic>
          <p:nvPicPr>
            <p:cNvPr id="139289" name="Picture 25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8" y="1136"/>
              <a:ext cx="1120" cy="12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139290" name="Rectangle 26"/>
            <p:cNvSpPr>
              <a:spLocks/>
            </p:cNvSpPr>
            <p:nvPr/>
          </p:nvSpPr>
          <p:spPr bwMode="auto">
            <a:xfrm>
              <a:off x="336" y="1648"/>
              <a:ext cx="609" cy="1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Enzyme</a:t>
              </a:r>
            </a:p>
          </p:txBody>
        </p:sp>
        <p:sp>
          <p:nvSpPr>
            <p:cNvPr id="139291" name="Rectangle 27"/>
            <p:cNvSpPr>
              <a:spLocks/>
            </p:cNvSpPr>
            <p:nvPr/>
          </p:nvSpPr>
          <p:spPr bwMode="auto">
            <a:xfrm>
              <a:off x="334" y="2728"/>
              <a:ext cx="921" cy="3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80364" algn="ctr">
                <a:tabLst>
                  <a:tab pos="366104" algn="l"/>
                </a:tabLst>
              </a:pPr>
              <a:r>
                <a:rPr lang="en-US" sz="1400" b="1">
                  <a:solidFill>
                    <a:srgbClr val="2D00FA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Competitive</a:t>
              </a:r>
            </a:p>
            <a:p>
              <a:pPr marL="80364" algn="ctr">
                <a:tabLst>
                  <a:tab pos="366104" algn="l"/>
                </a:tabLst>
              </a:pPr>
              <a:r>
                <a:rPr lang="en-US" sz="1400" b="1">
                  <a:solidFill>
                    <a:srgbClr val="2D00FA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 inhibition</a:t>
              </a:r>
            </a:p>
          </p:txBody>
        </p:sp>
        <p:sp>
          <p:nvSpPr>
            <p:cNvPr id="139292" name="Rectangle 28"/>
            <p:cNvSpPr>
              <a:spLocks/>
            </p:cNvSpPr>
            <p:nvPr/>
          </p:nvSpPr>
          <p:spPr bwMode="auto">
            <a:xfrm>
              <a:off x="0" y="0"/>
              <a:ext cx="1416" cy="6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3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Competitive inhibitor blocks the active site. The substrate cannot bind.</a:t>
              </a:r>
            </a:p>
          </p:txBody>
        </p:sp>
        <p:sp>
          <p:nvSpPr>
            <p:cNvPr id="139293" name="AutoShape 29"/>
            <p:cNvSpPr>
              <a:spLocks/>
            </p:cNvSpPr>
            <p:nvPr/>
          </p:nvSpPr>
          <p:spPr bwMode="auto">
            <a:xfrm>
              <a:off x="856" y="744"/>
              <a:ext cx="664" cy="44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0"/>
                  </a:moveTo>
                  <a:cubicBezTo>
                    <a:pt x="5085" y="275"/>
                    <a:pt x="0" y="13500"/>
                    <a:pt x="0" y="21600"/>
                  </a:cubicBezTo>
                </a:path>
              </a:pathLst>
            </a:custGeom>
            <a:noFill/>
            <a:ln w="50800">
              <a:solidFill>
                <a:srgbClr val="FF0017"/>
              </a:solidFill>
              <a:miter lim="800000"/>
              <a:headEnd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pic>
          <p:nvPicPr>
            <p:cNvPr id="139294" name="Picture 30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12" y="456"/>
              <a:ext cx="744" cy="6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139295" name="Rectangle 31"/>
            <p:cNvSpPr>
              <a:spLocks/>
            </p:cNvSpPr>
            <p:nvPr/>
          </p:nvSpPr>
          <p:spPr bwMode="auto">
            <a:xfrm>
              <a:off x="1600" y="544"/>
              <a:ext cx="107" cy="1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FFFFFF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S</a:t>
              </a:r>
            </a:p>
          </p:txBody>
        </p:sp>
        <p:grpSp>
          <p:nvGrpSpPr>
            <p:cNvPr id="139296" name="Group 32"/>
            <p:cNvGrpSpPr>
              <a:grpSpLocks/>
            </p:cNvGrpSpPr>
            <p:nvPr/>
          </p:nvGrpSpPr>
          <p:grpSpPr bwMode="auto">
            <a:xfrm>
              <a:off x="824" y="800"/>
              <a:ext cx="240" cy="248"/>
              <a:chOff x="0" y="0"/>
              <a:chExt cx="240" cy="248"/>
            </a:xfrm>
          </p:grpSpPr>
          <p:sp>
            <p:nvSpPr>
              <p:cNvPr id="139297" name="Line 33"/>
              <p:cNvSpPr>
                <a:spLocks noChangeShapeType="1"/>
              </p:cNvSpPr>
              <p:nvPr/>
            </p:nvSpPr>
            <p:spPr bwMode="auto">
              <a:xfrm>
                <a:off x="0" y="0"/>
                <a:ext cx="240" cy="240"/>
              </a:xfrm>
              <a:prstGeom prst="line">
                <a:avLst/>
              </a:prstGeom>
              <a:noFill/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25400" dist="12699" dir="5400000" algn="ctr" rotWithShape="0">
                        <a:schemeClr val="bg2">
                          <a:alpha val="20000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9298" name="Line 34"/>
              <p:cNvSpPr>
                <a:spLocks noChangeShapeType="1"/>
              </p:cNvSpPr>
              <p:nvPr/>
            </p:nvSpPr>
            <p:spPr bwMode="auto">
              <a:xfrm rot="10800000" flipH="1">
                <a:off x="0" y="8"/>
                <a:ext cx="240" cy="240"/>
              </a:xfrm>
              <a:prstGeom prst="line">
                <a:avLst/>
              </a:prstGeom>
              <a:noFill/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25400" dist="12699" dir="5400000" algn="ctr" rotWithShape="0">
                        <a:schemeClr val="bg2">
                          <a:alpha val="20000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139299" name="Group 35"/>
          <p:cNvGrpSpPr>
            <a:grpSpLocks/>
          </p:cNvGrpSpPr>
          <p:nvPr/>
        </p:nvGrpSpPr>
        <p:grpSpPr bwMode="auto">
          <a:xfrm>
            <a:off x="6679406" y="3241477"/>
            <a:ext cx="2330648" cy="3446859"/>
            <a:chOff x="0" y="0"/>
            <a:chExt cx="2088" cy="3088"/>
          </a:xfrm>
        </p:grpSpPr>
        <p:pic>
          <p:nvPicPr>
            <p:cNvPr id="139300" name="Picture 36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2" y="1800"/>
              <a:ext cx="640" cy="4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  <p:pic>
          <p:nvPicPr>
            <p:cNvPr id="139301" name="Picture 37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4" y="1136"/>
              <a:ext cx="1200" cy="12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139302" name="Rectangle 38"/>
            <p:cNvSpPr>
              <a:spLocks/>
            </p:cNvSpPr>
            <p:nvPr/>
          </p:nvSpPr>
          <p:spPr bwMode="auto">
            <a:xfrm>
              <a:off x="0" y="2728"/>
              <a:ext cx="1464" cy="3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 algn="ctr">
                <a:tabLst>
                  <a:tab pos="366104" algn="l"/>
                </a:tabLst>
              </a:pPr>
              <a:r>
                <a:rPr lang="en-US" sz="1400" b="1">
                  <a:solidFill>
                    <a:srgbClr val="2D00FA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 Allosteric enzyme inhibitor</a:t>
              </a:r>
            </a:p>
          </p:txBody>
        </p:sp>
        <p:sp>
          <p:nvSpPr>
            <p:cNvPr id="139303" name="Rectangle 39"/>
            <p:cNvSpPr>
              <a:spLocks/>
            </p:cNvSpPr>
            <p:nvPr/>
          </p:nvSpPr>
          <p:spPr bwMode="auto">
            <a:xfrm>
              <a:off x="224" y="0"/>
              <a:ext cx="1464" cy="6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3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The substrate cannot bind to the active site because the active site is distorted.</a:t>
              </a:r>
            </a:p>
          </p:txBody>
        </p:sp>
        <p:sp>
          <p:nvSpPr>
            <p:cNvPr id="139304" name="Rectangle 40"/>
            <p:cNvSpPr>
              <a:spLocks/>
            </p:cNvSpPr>
            <p:nvPr/>
          </p:nvSpPr>
          <p:spPr bwMode="auto">
            <a:xfrm>
              <a:off x="912" y="2352"/>
              <a:ext cx="1152" cy="3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marL="80364" algn="ctr">
                <a:tabLst>
                  <a:tab pos="366104" algn="l"/>
                </a:tabLst>
              </a:pPr>
              <a:r>
                <a:rPr lang="en-US" sz="13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Noncompetitive inhibitor</a:t>
              </a:r>
            </a:p>
          </p:txBody>
        </p:sp>
        <p:sp>
          <p:nvSpPr>
            <p:cNvPr id="139305" name="Line 41"/>
            <p:cNvSpPr>
              <a:spLocks noChangeShapeType="1"/>
            </p:cNvSpPr>
            <p:nvPr/>
          </p:nvSpPr>
          <p:spPr bwMode="auto">
            <a:xfrm>
              <a:off x="1376" y="2181"/>
              <a:ext cx="216" cy="171"/>
            </a:xfrm>
            <a:prstGeom prst="line">
              <a:avLst/>
            </a:prstGeom>
            <a:noFill/>
            <a:ln w="38100">
              <a:solidFill>
                <a:srgbClr val="FF0017"/>
              </a:solidFill>
              <a:round/>
              <a:headEnd type="stealth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9306" name="Rectangle 42"/>
            <p:cNvSpPr>
              <a:spLocks/>
            </p:cNvSpPr>
            <p:nvPr/>
          </p:nvSpPr>
          <p:spPr bwMode="auto">
            <a:xfrm>
              <a:off x="224" y="1648"/>
              <a:ext cx="776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 algn="ctr">
                <a:tabLst>
                  <a:tab pos="366104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Enzyme</a:t>
              </a:r>
            </a:p>
          </p:txBody>
        </p:sp>
        <p:pic>
          <p:nvPicPr>
            <p:cNvPr id="139307" name="Picture 43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" y="1072"/>
              <a:ext cx="1322" cy="13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25400" dist="12699" dir="54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139308" name="AutoShape 44"/>
            <p:cNvSpPr>
              <a:spLocks/>
            </p:cNvSpPr>
            <p:nvPr/>
          </p:nvSpPr>
          <p:spPr bwMode="auto">
            <a:xfrm>
              <a:off x="888" y="816"/>
              <a:ext cx="664" cy="44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0"/>
                  </a:moveTo>
                  <a:cubicBezTo>
                    <a:pt x="5085" y="275"/>
                    <a:pt x="0" y="13500"/>
                    <a:pt x="0" y="21600"/>
                  </a:cubicBezTo>
                </a:path>
              </a:pathLst>
            </a:custGeom>
            <a:noFill/>
            <a:ln w="50800">
              <a:solidFill>
                <a:srgbClr val="FF0017"/>
              </a:solidFill>
              <a:miter lim="800000"/>
              <a:headEnd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9309" name="Line 45"/>
            <p:cNvSpPr>
              <a:spLocks noChangeShapeType="1"/>
            </p:cNvSpPr>
            <p:nvPr/>
          </p:nvSpPr>
          <p:spPr bwMode="auto">
            <a:xfrm>
              <a:off x="856" y="872"/>
              <a:ext cx="240" cy="240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25400" dist="12699" dir="5400000" algn="ctr" rotWithShape="0">
                      <a:schemeClr val="bg2">
                        <a:alpha val="2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9310" name="Line 46"/>
            <p:cNvSpPr>
              <a:spLocks noChangeShapeType="1"/>
            </p:cNvSpPr>
            <p:nvPr/>
          </p:nvSpPr>
          <p:spPr bwMode="auto">
            <a:xfrm rot="10800000" flipH="1">
              <a:off x="856" y="880"/>
              <a:ext cx="240" cy="240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25400" dist="12699" dir="5400000" algn="ctr" rotWithShape="0">
                      <a:schemeClr val="bg2">
                        <a:alpha val="2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39311" name="Group 47"/>
            <p:cNvGrpSpPr>
              <a:grpSpLocks/>
            </p:cNvGrpSpPr>
            <p:nvPr/>
          </p:nvGrpSpPr>
          <p:grpSpPr bwMode="auto">
            <a:xfrm>
              <a:off x="1344" y="528"/>
              <a:ext cx="744" cy="664"/>
              <a:chOff x="0" y="0"/>
              <a:chExt cx="744" cy="664"/>
            </a:xfrm>
          </p:grpSpPr>
          <p:pic>
            <p:nvPicPr>
              <p:cNvPr id="139312" name="Picture 48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744" cy="66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190500" dist="190499" dir="27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</p:pic>
          <p:sp>
            <p:nvSpPr>
              <p:cNvPr id="139313" name="Rectangle 49"/>
              <p:cNvSpPr>
                <a:spLocks/>
              </p:cNvSpPr>
              <p:nvPr/>
            </p:nvSpPr>
            <p:spPr bwMode="auto">
              <a:xfrm>
                <a:off x="288" y="88"/>
                <a:ext cx="107" cy="19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marL="80364">
                  <a:tabLst>
                    <a:tab pos="366104" algn="l"/>
                  </a:tabLst>
                </a:pPr>
                <a:r>
                  <a:rPr lang="en-US" sz="1400" b="1">
                    <a:solidFill>
                      <a:srgbClr val="FFFFFF"/>
                    </a:solidFill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S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38081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9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9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9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9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267" grpId="0" build="p" bldLvl="5" autoUpdateAnimBg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312</Words>
  <Application>Microsoft Macintosh PowerPoint</Application>
  <PresentationFormat>On-screen Show (4:3)</PresentationFormat>
  <Paragraphs>73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Enzyme Cofactors</vt:lpstr>
      <vt:lpstr>Enzyme Inhibitors</vt:lpstr>
      <vt:lpstr>Irreversible Enzyme Inhibitors</vt:lpstr>
      <vt:lpstr>Reversible Inhibitors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Enzyme Cofactors</dc:title>
  <dc:creator>Sarah Preston</dc:creator>
  <cp:lastModifiedBy>Sarah Preston</cp:lastModifiedBy>
  <cp:revision>1</cp:revision>
  <dcterms:created xsi:type="dcterms:W3CDTF">2014-09-12T10:15:54Z</dcterms:created>
  <dcterms:modified xsi:type="dcterms:W3CDTF">2014-09-12T10:16:47Z</dcterms:modified>
</cp:coreProperties>
</file>